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57"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ler, Patrick J." initials="CPJ" lastIdx="4" clrIdx="0">
    <p:extLst>
      <p:ext uri="{19B8F6BF-5375-455C-9EA6-DF929625EA0E}">
        <p15:presenceInfo xmlns:p15="http://schemas.microsoft.com/office/powerpoint/2012/main" userId="S-1-5-21-1957994488-746137067-839522115-252853" providerId="AD"/>
      </p:ext>
    </p:extLst>
  </p:cmAuthor>
  <p:cmAuthor id="2" name="Marietta, Kori L." initials="MKL" lastIdx="4" clrIdx="1">
    <p:extLst>
      <p:ext uri="{19B8F6BF-5375-455C-9EA6-DF929625EA0E}">
        <p15:presenceInfo xmlns:p15="http://schemas.microsoft.com/office/powerpoint/2012/main" userId="S-1-5-21-1957994488-746137067-839522115-2660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3A225"/>
    <a:srgbClr val="0E682A"/>
    <a:srgbClr val="99CCFF"/>
    <a:srgbClr val="A0BBDC"/>
    <a:srgbClr val="008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26" autoAdjust="0"/>
  </p:normalViewPr>
  <p:slideViewPr>
    <p:cSldViewPr>
      <p:cViewPr varScale="1">
        <p:scale>
          <a:sx n="80" d="100"/>
          <a:sy n="80" d="100"/>
        </p:scale>
        <p:origin x="143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50"/>
        <c:axId val="97870976"/>
        <c:axId val="97872512"/>
      </c:barChart>
      <c:catAx>
        <c:axId val="97870976"/>
        <c:scaling>
          <c:orientation val="minMax"/>
        </c:scaling>
        <c:delete val="0"/>
        <c:axPos val="b"/>
        <c:majorTickMark val="out"/>
        <c:minorTickMark val="none"/>
        <c:tickLblPos val="nextTo"/>
        <c:txPr>
          <a:bodyPr rot="-1860000"/>
          <a:lstStyle/>
          <a:p>
            <a:pPr>
              <a:defRPr sz="1400" baseline="0"/>
            </a:pPr>
            <a:endParaRPr lang="en-US"/>
          </a:p>
        </c:txPr>
        <c:crossAx val="97872512"/>
        <c:crosses val="autoZero"/>
        <c:auto val="1"/>
        <c:lblAlgn val="ctr"/>
        <c:lblOffset val="100"/>
        <c:noMultiLvlLbl val="0"/>
      </c:catAx>
      <c:valAx>
        <c:axId val="97872512"/>
        <c:scaling>
          <c:orientation val="minMax"/>
        </c:scaling>
        <c:delete val="0"/>
        <c:axPos val="l"/>
        <c:majorGridlines/>
        <c:title>
          <c:tx>
            <c:rich>
              <a:bodyPr rot="-5400000" vert="horz"/>
              <a:lstStyle/>
              <a:p>
                <a:pPr>
                  <a:defRPr/>
                </a:pPr>
                <a:r>
                  <a:rPr lang="en-US" dirty="0" smtClean="0"/>
                  <a:t>Business Days</a:t>
                </a:r>
                <a:endParaRPr lang="en-US" dirty="0"/>
              </a:p>
            </c:rich>
          </c:tx>
          <c:layout/>
          <c:overlay val="0"/>
        </c:title>
        <c:numFmt formatCode="General" sourceLinked="1"/>
        <c:majorTickMark val="out"/>
        <c:minorTickMark val="none"/>
        <c:tickLblPos val="nextTo"/>
        <c:crossAx val="97870976"/>
        <c:crosses val="autoZero"/>
        <c:crossBetween val="between"/>
      </c:valAx>
    </c:plotArea>
    <c:plotVisOnly val="1"/>
    <c:dispBlanksAs val="gap"/>
    <c:showDLblsOverMax val="0"/>
  </c:chart>
  <c:spPr>
    <a:solidFill>
      <a:schemeClr val="accent3">
        <a:lumMod val="50000"/>
      </a:schemeClr>
    </a:solidFill>
  </c:spPr>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0.00071</cdr:x>
      <cdr:y>0</cdr:y>
    </cdr:from>
    <cdr:to>
      <cdr:x>0.33868</cdr:x>
      <cdr:y>0.30976</cdr:y>
    </cdr:to>
    <cdr:sp macro="" textlink="">
      <cdr:nvSpPr>
        <cdr:cNvPr id="3" name="Rounded Rectangle 2"/>
        <cdr:cNvSpPr/>
      </cdr:nvSpPr>
      <cdr:spPr>
        <a:xfrm xmlns:a="http://schemas.openxmlformats.org/drawingml/2006/main">
          <a:off x="3711" y="-397184"/>
          <a:ext cx="1777020" cy="1203774"/>
        </a:xfrm>
        <a:prstGeom xmlns:a="http://schemas.openxmlformats.org/drawingml/2006/main" prst="roundRect">
          <a:avLst/>
        </a:prstGeom>
        <a:solidFill xmlns:a="http://schemas.openxmlformats.org/drawingml/2006/main">
          <a:schemeClr val="tx2">
            <a:lumMod val="40000"/>
            <a:lumOff val="60000"/>
          </a:schemeClr>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endParaRPr lang="en-US" sz="1600" b="1" dirty="0" smtClean="0"/>
        </a:p>
        <a:p xmlns:a="http://schemas.openxmlformats.org/drawingml/2006/main">
          <a:pPr algn="ctr"/>
          <a:r>
            <a:rPr lang="en-US" sz="1800" b="1" dirty="0" smtClean="0"/>
            <a:t>Market Analysis</a:t>
          </a:r>
          <a:endParaRPr lang="en-US" sz="1800" b="1" dirty="0"/>
        </a:p>
      </cdr:txBody>
    </cdr:sp>
  </cdr:relSizeAnchor>
  <cdr:relSizeAnchor xmlns:cdr="http://schemas.openxmlformats.org/drawingml/2006/chartDrawing">
    <cdr:from>
      <cdr:x>0.00241</cdr:x>
      <cdr:y>0.69818</cdr:y>
    </cdr:from>
    <cdr:to>
      <cdr:x>0.33101</cdr:x>
      <cdr:y>1</cdr:y>
    </cdr:to>
    <cdr:sp macro="" textlink="">
      <cdr:nvSpPr>
        <cdr:cNvPr id="4" name="Rounded Rectangle 3"/>
        <cdr:cNvSpPr/>
      </cdr:nvSpPr>
      <cdr:spPr>
        <a:xfrm xmlns:a="http://schemas.openxmlformats.org/drawingml/2006/main">
          <a:off x="12655" y="2713273"/>
          <a:ext cx="1727736" cy="1172927"/>
        </a:xfrm>
        <a:prstGeom xmlns:a="http://schemas.openxmlformats.org/drawingml/2006/main" prst="roundRect">
          <a:avLst/>
        </a:prstGeom>
        <a:solidFill xmlns:a="http://schemas.openxmlformats.org/drawingml/2006/main">
          <a:schemeClr val="tx2">
            <a:lumMod val="40000"/>
            <a:lumOff val="60000"/>
          </a:schemeClr>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sz="1200" b="1" dirty="0" smtClean="0"/>
        </a:p>
        <a:p xmlns:a="http://schemas.openxmlformats.org/drawingml/2006/main">
          <a:pPr algn="ctr"/>
          <a:r>
            <a:rPr lang="en-US" sz="1800" b="1" dirty="0" smtClean="0"/>
            <a:t>Commercial Pricing</a:t>
          </a:r>
          <a:endParaRPr lang="en-US" sz="1800" b="1" dirty="0"/>
        </a:p>
      </cdr:txBody>
    </cdr:sp>
  </cdr:relSizeAnchor>
  <cdr:relSizeAnchor xmlns:cdr="http://schemas.openxmlformats.org/drawingml/2006/chartDrawing">
    <cdr:from>
      <cdr:x>0.00106</cdr:x>
      <cdr:y>0.34956</cdr:y>
    </cdr:from>
    <cdr:to>
      <cdr:x>0.33101</cdr:x>
      <cdr:y>0.64309</cdr:y>
    </cdr:to>
    <cdr:sp macro="" textlink="">
      <cdr:nvSpPr>
        <cdr:cNvPr id="5" name="Rounded Rectangle 4"/>
        <cdr:cNvSpPr/>
      </cdr:nvSpPr>
      <cdr:spPr>
        <a:xfrm xmlns:a="http://schemas.openxmlformats.org/drawingml/2006/main">
          <a:off x="5591" y="1358455"/>
          <a:ext cx="1734800" cy="1140719"/>
        </a:xfrm>
        <a:prstGeom xmlns:a="http://schemas.openxmlformats.org/drawingml/2006/main" prst="roundRect">
          <a:avLst/>
        </a:prstGeom>
        <a:solidFill xmlns:a="http://schemas.openxmlformats.org/drawingml/2006/main">
          <a:schemeClr val="tx2">
            <a:lumMod val="40000"/>
            <a:lumOff val="60000"/>
          </a:schemeClr>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sz="1200" b="1" dirty="0" smtClean="0"/>
        </a:p>
        <a:p xmlns:a="http://schemas.openxmlformats.org/drawingml/2006/main">
          <a:pPr algn="ctr"/>
          <a:r>
            <a:rPr lang="en-US" sz="1800" b="1" dirty="0" smtClean="0"/>
            <a:t>Commerciality Determination</a:t>
          </a:r>
          <a:endParaRPr lang="en-US" sz="1800" b="1" dirty="0"/>
        </a:p>
      </cdr:txBody>
    </cdr:sp>
  </cdr:relSizeAnchor>
  <cdr:relSizeAnchor xmlns:cdr="http://schemas.openxmlformats.org/drawingml/2006/chartDrawing">
    <cdr:from>
      <cdr:x>0.36</cdr:x>
      <cdr:y>0.05485</cdr:y>
    </cdr:from>
    <cdr:to>
      <cdr:x>0.89674</cdr:x>
      <cdr:y>0.27035</cdr:y>
    </cdr:to>
    <cdr:sp macro="" textlink="">
      <cdr:nvSpPr>
        <cdr:cNvPr id="9" name="Rectangle 8"/>
        <cdr:cNvSpPr/>
      </cdr:nvSpPr>
      <cdr:spPr>
        <a:xfrm xmlns:a="http://schemas.openxmlformats.org/drawingml/2006/main">
          <a:off x="1892790" y="213174"/>
          <a:ext cx="2822085" cy="837442"/>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solidFill>
                <a:schemeClr val="tx1"/>
              </a:solidFill>
            </a:rPr>
            <a:t>- Commercially available technology/products</a:t>
          </a:r>
        </a:p>
        <a:p xmlns:a="http://schemas.openxmlformats.org/drawingml/2006/main">
          <a:r>
            <a:rPr lang="en-US" dirty="0" smtClean="0">
              <a:solidFill>
                <a:schemeClr val="tx1"/>
              </a:solidFill>
            </a:rPr>
            <a:t>- Market suppliers</a:t>
          </a:r>
        </a:p>
        <a:p xmlns:a="http://schemas.openxmlformats.org/drawingml/2006/main">
          <a:r>
            <a:rPr lang="en-US" dirty="0" smtClean="0">
              <a:solidFill>
                <a:schemeClr val="tx1"/>
              </a:solidFill>
            </a:rPr>
            <a:t>- Market buyers</a:t>
          </a:r>
        </a:p>
        <a:p xmlns:a="http://schemas.openxmlformats.org/drawingml/2006/main">
          <a:r>
            <a:rPr lang="en-US" dirty="0" smtClean="0">
              <a:solidFill>
                <a:schemeClr val="tx1"/>
              </a:solidFill>
            </a:rPr>
            <a:t>- Market trends</a:t>
          </a:r>
        </a:p>
        <a:p xmlns:a="http://schemas.openxmlformats.org/drawingml/2006/main">
          <a:endParaRPr lang="en-US" dirty="0">
            <a:solidFill>
              <a:schemeClr val="tx1"/>
            </a:solidFill>
          </a:endParaRPr>
        </a:p>
      </cdr:txBody>
    </cdr:sp>
  </cdr:relSizeAnchor>
  <cdr:relSizeAnchor xmlns:cdr="http://schemas.openxmlformats.org/drawingml/2006/chartDrawing">
    <cdr:from>
      <cdr:x>0.88174</cdr:x>
      <cdr:y>0.00509</cdr:y>
    </cdr:from>
    <cdr:to>
      <cdr:x>0.99359</cdr:x>
      <cdr:y>0.30976</cdr:y>
    </cdr:to>
    <cdr:sp macro="" textlink="">
      <cdr:nvSpPr>
        <cdr:cNvPr id="10" name="Isosceles Triangle 9"/>
        <cdr:cNvSpPr/>
      </cdr:nvSpPr>
      <cdr:spPr>
        <a:xfrm xmlns:a="http://schemas.openxmlformats.org/drawingml/2006/main" rot="5400000">
          <a:off x="4338058" y="317726"/>
          <a:ext cx="1183981" cy="588115"/>
        </a:xfrm>
        <a:prstGeom xmlns:a="http://schemas.openxmlformats.org/drawingml/2006/main" prst="triangle">
          <a:avLst/>
        </a:prstGeom>
        <a:solidFill xmlns:a="http://schemas.openxmlformats.org/drawingml/2006/main">
          <a:schemeClr val="bg1">
            <a:lumMod val="8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0.35435</cdr:x>
      <cdr:y>0.38691</cdr:y>
    </cdr:from>
    <cdr:to>
      <cdr:x>0.89674</cdr:x>
      <cdr:y>0.61</cdr:y>
    </cdr:to>
    <cdr:sp macro="" textlink="">
      <cdr:nvSpPr>
        <cdr:cNvPr id="12" name="Rectangle 11"/>
        <cdr:cNvSpPr/>
      </cdr:nvSpPr>
      <cdr:spPr>
        <a:xfrm xmlns:a="http://schemas.openxmlformats.org/drawingml/2006/main">
          <a:off x="1863102" y="1503627"/>
          <a:ext cx="2851773" cy="866942"/>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171450" indent="-171450">
            <a:buFontTx/>
            <a:buChar char="-"/>
          </a:pPr>
          <a:r>
            <a:rPr lang="en-US" dirty="0" smtClean="0">
              <a:solidFill>
                <a:schemeClr val="tx1"/>
              </a:solidFill>
            </a:rPr>
            <a:t>Market Research</a:t>
          </a:r>
        </a:p>
        <a:p xmlns:a="http://schemas.openxmlformats.org/drawingml/2006/main">
          <a:pPr marL="171450" indent="-171450">
            <a:buFontTx/>
            <a:buChar char="-"/>
          </a:pPr>
          <a:r>
            <a:rPr lang="en-US" dirty="0" smtClean="0">
              <a:solidFill>
                <a:schemeClr val="tx1"/>
              </a:solidFill>
            </a:rPr>
            <a:t>Identify similar commercial items</a:t>
          </a:r>
        </a:p>
        <a:p xmlns:a="http://schemas.openxmlformats.org/drawingml/2006/main">
          <a:pPr marL="171450" indent="-171450">
            <a:buFontTx/>
            <a:buChar char="-"/>
          </a:pPr>
          <a:r>
            <a:rPr lang="en-US" dirty="0" smtClean="0">
              <a:solidFill>
                <a:schemeClr val="tx1"/>
              </a:solidFill>
            </a:rPr>
            <a:t>Technical review</a:t>
          </a:r>
        </a:p>
        <a:p xmlns:a="http://schemas.openxmlformats.org/drawingml/2006/main">
          <a:pPr marL="171450" indent="-171450">
            <a:buFontTx/>
            <a:buChar char="-"/>
          </a:pPr>
          <a:r>
            <a:rPr lang="en-US" dirty="0" smtClean="0">
              <a:solidFill>
                <a:schemeClr val="tx1"/>
              </a:solidFill>
            </a:rPr>
            <a:t>FAR Commercial Definitions</a:t>
          </a:r>
          <a:endParaRPr lang="en-US" dirty="0" smtClean="0">
            <a:solidFill>
              <a:schemeClr val="tx1"/>
            </a:solidFill>
          </a:endParaRPr>
        </a:p>
        <a:p xmlns:a="http://schemas.openxmlformats.org/drawingml/2006/main">
          <a:endParaRPr lang="en-US" dirty="0">
            <a:solidFill>
              <a:schemeClr val="tx1"/>
            </a:solidFill>
          </a:endParaRPr>
        </a:p>
      </cdr:txBody>
    </cdr:sp>
  </cdr:relSizeAnchor>
  <cdr:relSizeAnchor xmlns:cdr="http://schemas.openxmlformats.org/drawingml/2006/chartDrawing">
    <cdr:from>
      <cdr:x>0.8838</cdr:x>
      <cdr:y>0.35169</cdr:y>
    </cdr:from>
    <cdr:to>
      <cdr:x>0.99566</cdr:x>
      <cdr:y>0.65635</cdr:y>
    </cdr:to>
    <cdr:sp macro="" textlink="">
      <cdr:nvSpPr>
        <cdr:cNvPr id="13" name="Isosceles Triangle 12"/>
        <cdr:cNvSpPr/>
      </cdr:nvSpPr>
      <cdr:spPr>
        <a:xfrm xmlns:a="http://schemas.openxmlformats.org/drawingml/2006/main" rot="5400000">
          <a:off x="4348931" y="1664676"/>
          <a:ext cx="1183981" cy="588115"/>
        </a:xfrm>
        <a:prstGeom xmlns:a="http://schemas.openxmlformats.org/drawingml/2006/main" prst="triangle">
          <a:avLst/>
        </a:prstGeom>
        <a:solidFill xmlns:a="http://schemas.openxmlformats.org/drawingml/2006/main">
          <a:schemeClr val="bg1">
            <a:lumMod val="8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0.35435</cdr:x>
      <cdr:y>0.73587</cdr:y>
    </cdr:from>
    <cdr:to>
      <cdr:x>0.89674</cdr:x>
      <cdr:y>0.95895</cdr:y>
    </cdr:to>
    <cdr:sp macro="" textlink="">
      <cdr:nvSpPr>
        <cdr:cNvPr id="14" name="Rectangle 13"/>
        <cdr:cNvSpPr/>
      </cdr:nvSpPr>
      <cdr:spPr>
        <a:xfrm xmlns:a="http://schemas.openxmlformats.org/drawingml/2006/main">
          <a:off x="1863102" y="2859738"/>
          <a:ext cx="2851773" cy="866942"/>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171450" indent="-171450">
            <a:buFontTx/>
            <a:buChar char="-"/>
          </a:pPr>
          <a:r>
            <a:rPr lang="en-US" dirty="0" smtClean="0">
              <a:solidFill>
                <a:schemeClr val="tx1"/>
              </a:solidFill>
            </a:rPr>
            <a:t>Market Research</a:t>
          </a:r>
        </a:p>
        <a:p xmlns:a="http://schemas.openxmlformats.org/drawingml/2006/main">
          <a:pPr marL="171450" indent="-171450">
            <a:buFontTx/>
            <a:buChar char="-"/>
          </a:pPr>
          <a:r>
            <a:rPr lang="en-US" dirty="0" smtClean="0">
              <a:solidFill>
                <a:schemeClr val="tx1"/>
              </a:solidFill>
            </a:rPr>
            <a:t>Commercial Pricing Practices</a:t>
          </a:r>
        </a:p>
        <a:p xmlns:a="http://schemas.openxmlformats.org/drawingml/2006/main">
          <a:pPr marL="171450" indent="-171450">
            <a:buFontTx/>
            <a:buChar char="-"/>
          </a:pPr>
          <a:r>
            <a:rPr lang="en-US" dirty="0" smtClean="0">
              <a:solidFill>
                <a:schemeClr val="tx1"/>
              </a:solidFill>
            </a:rPr>
            <a:t>Catalog / internet prices</a:t>
          </a:r>
        </a:p>
        <a:p xmlns:a="http://schemas.openxmlformats.org/drawingml/2006/main">
          <a:pPr marL="171450" indent="-171450">
            <a:buFontTx/>
            <a:buChar char="-"/>
          </a:pPr>
          <a:r>
            <a:rPr lang="en-US" dirty="0" smtClean="0">
              <a:solidFill>
                <a:schemeClr val="tx1"/>
              </a:solidFill>
            </a:rPr>
            <a:t>Sales data</a:t>
          </a:r>
          <a:endParaRPr lang="en-US" dirty="0" smtClean="0">
            <a:solidFill>
              <a:schemeClr val="tx1"/>
            </a:solidFill>
          </a:endParaRPr>
        </a:p>
        <a:p xmlns:a="http://schemas.openxmlformats.org/drawingml/2006/main">
          <a:endParaRPr lang="en-US" dirty="0">
            <a:solidFill>
              <a:schemeClr val="tx1"/>
            </a:solidFill>
          </a:endParaRPr>
        </a:p>
      </cdr:txBody>
    </cdr:sp>
  </cdr:relSizeAnchor>
  <cdr:relSizeAnchor xmlns:cdr="http://schemas.openxmlformats.org/drawingml/2006/chartDrawing">
    <cdr:from>
      <cdr:x>0.88814</cdr:x>
      <cdr:y>0.69088</cdr:y>
    </cdr:from>
    <cdr:to>
      <cdr:x>1</cdr:x>
      <cdr:y>0.99554</cdr:y>
    </cdr:to>
    <cdr:sp macro="" textlink="">
      <cdr:nvSpPr>
        <cdr:cNvPr id="15" name="Isosceles Triangle 14"/>
        <cdr:cNvSpPr/>
      </cdr:nvSpPr>
      <cdr:spPr>
        <a:xfrm xmlns:a="http://schemas.openxmlformats.org/drawingml/2006/main" rot="5400000">
          <a:off x="4371752" y="2982818"/>
          <a:ext cx="1183981" cy="588115"/>
        </a:xfrm>
        <a:prstGeom xmlns:a="http://schemas.openxmlformats.org/drawingml/2006/main" prst="triangle">
          <a:avLst/>
        </a:prstGeom>
        <a:solidFill xmlns:a="http://schemas.openxmlformats.org/drawingml/2006/main">
          <a:schemeClr val="bg1">
            <a:lumMod val="8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3" tIns="46577" rIns="93153" bIns="46577"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53" tIns="46577" rIns="93153" bIns="46577" rtlCol="0"/>
          <a:lstStyle>
            <a:lvl1pPr algn="r">
              <a:defRPr sz="1200"/>
            </a:lvl1pPr>
          </a:lstStyle>
          <a:p>
            <a:fld id="{A1E79FC9-7B40-40E3-BA84-8DA3C97C6183}" type="datetimeFigureOut">
              <a:rPr lang="en-US" smtClean="0"/>
              <a:t>1/27/2020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3" tIns="46577" rIns="93153" bIns="4657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3" tIns="46577" rIns="93153" bIns="465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3" tIns="46577" rIns="93153" bIns="46577"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53" tIns="46577" rIns="93153" bIns="46577" rtlCol="0" anchor="b"/>
          <a:lstStyle>
            <a:lvl1pPr algn="r">
              <a:defRPr sz="1200"/>
            </a:lvl1pPr>
          </a:lstStyle>
          <a:p>
            <a:fld id="{3A25AC97-0E0E-422D-9F2D-00EC72D945ED}" type="slidenum">
              <a:rPr lang="en-US" smtClean="0"/>
              <a:t>‹#›</a:t>
            </a:fld>
            <a:endParaRPr lang="en-US"/>
          </a:p>
        </p:txBody>
      </p:sp>
    </p:spTree>
    <p:extLst>
      <p:ext uri="{BB962C8B-B14F-4D97-AF65-F5344CB8AC3E}">
        <p14:creationId xmlns:p14="http://schemas.microsoft.com/office/powerpoint/2010/main" val="85188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5AC97-0E0E-422D-9F2D-00EC72D945ED}" type="slidenum">
              <a:rPr lang="en-US" smtClean="0"/>
              <a:t>1</a:t>
            </a:fld>
            <a:endParaRPr lang="en-US"/>
          </a:p>
        </p:txBody>
      </p:sp>
    </p:spTree>
    <p:extLst>
      <p:ext uri="{BB962C8B-B14F-4D97-AF65-F5344CB8AC3E}">
        <p14:creationId xmlns:p14="http://schemas.microsoft.com/office/powerpoint/2010/main" val="1777675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22D857-F14B-4B2F-82ED-C0C56858AEF6}"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49854-6E6E-4BC8-A7FD-912A865022DE}" type="slidenum">
              <a:rPr lang="en-US" smtClean="0"/>
              <a:t>‹#›</a:t>
            </a:fld>
            <a:endParaRPr lang="en-US"/>
          </a:p>
        </p:txBody>
      </p:sp>
    </p:spTree>
    <p:extLst>
      <p:ext uri="{BB962C8B-B14F-4D97-AF65-F5344CB8AC3E}">
        <p14:creationId xmlns:p14="http://schemas.microsoft.com/office/powerpoint/2010/main" val="335332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2D857-F14B-4B2F-82ED-C0C56858AEF6}"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49854-6E6E-4BC8-A7FD-912A865022DE}" type="slidenum">
              <a:rPr lang="en-US" smtClean="0"/>
              <a:t>‹#›</a:t>
            </a:fld>
            <a:endParaRPr lang="en-US"/>
          </a:p>
        </p:txBody>
      </p:sp>
    </p:spTree>
    <p:extLst>
      <p:ext uri="{BB962C8B-B14F-4D97-AF65-F5344CB8AC3E}">
        <p14:creationId xmlns:p14="http://schemas.microsoft.com/office/powerpoint/2010/main" val="385332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2D857-F14B-4B2F-82ED-C0C56858AEF6}"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49854-6E6E-4BC8-A7FD-912A865022DE}" type="slidenum">
              <a:rPr lang="en-US" smtClean="0"/>
              <a:t>‹#›</a:t>
            </a:fld>
            <a:endParaRPr lang="en-US"/>
          </a:p>
        </p:txBody>
      </p:sp>
    </p:spTree>
    <p:extLst>
      <p:ext uri="{BB962C8B-B14F-4D97-AF65-F5344CB8AC3E}">
        <p14:creationId xmlns:p14="http://schemas.microsoft.com/office/powerpoint/2010/main" val="28006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2D857-F14B-4B2F-82ED-C0C56858AEF6}"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49854-6E6E-4BC8-A7FD-912A865022DE}" type="slidenum">
              <a:rPr lang="en-US" smtClean="0"/>
              <a:t>‹#›</a:t>
            </a:fld>
            <a:endParaRPr lang="en-US"/>
          </a:p>
        </p:txBody>
      </p:sp>
    </p:spTree>
    <p:extLst>
      <p:ext uri="{BB962C8B-B14F-4D97-AF65-F5344CB8AC3E}">
        <p14:creationId xmlns:p14="http://schemas.microsoft.com/office/powerpoint/2010/main" val="533343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22D857-F14B-4B2F-82ED-C0C56858AEF6}"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49854-6E6E-4BC8-A7FD-912A865022DE}" type="slidenum">
              <a:rPr lang="en-US" smtClean="0"/>
              <a:t>‹#›</a:t>
            </a:fld>
            <a:endParaRPr lang="en-US"/>
          </a:p>
        </p:txBody>
      </p:sp>
    </p:spTree>
    <p:extLst>
      <p:ext uri="{BB962C8B-B14F-4D97-AF65-F5344CB8AC3E}">
        <p14:creationId xmlns:p14="http://schemas.microsoft.com/office/powerpoint/2010/main" val="281350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22D857-F14B-4B2F-82ED-C0C56858AEF6}"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49854-6E6E-4BC8-A7FD-912A865022DE}" type="slidenum">
              <a:rPr lang="en-US" smtClean="0"/>
              <a:t>‹#›</a:t>
            </a:fld>
            <a:endParaRPr lang="en-US"/>
          </a:p>
        </p:txBody>
      </p:sp>
    </p:spTree>
    <p:extLst>
      <p:ext uri="{BB962C8B-B14F-4D97-AF65-F5344CB8AC3E}">
        <p14:creationId xmlns:p14="http://schemas.microsoft.com/office/powerpoint/2010/main" val="32540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22D857-F14B-4B2F-82ED-C0C56858AEF6}"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549854-6E6E-4BC8-A7FD-912A865022DE}" type="slidenum">
              <a:rPr lang="en-US" smtClean="0"/>
              <a:t>‹#›</a:t>
            </a:fld>
            <a:endParaRPr lang="en-US"/>
          </a:p>
        </p:txBody>
      </p:sp>
    </p:spTree>
    <p:extLst>
      <p:ext uri="{BB962C8B-B14F-4D97-AF65-F5344CB8AC3E}">
        <p14:creationId xmlns:p14="http://schemas.microsoft.com/office/powerpoint/2010/main" val="32964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22D857-F14B-4B2F-82ED-C0C56858AEF6}"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549854-6E6E-4BC8-A7FD-912A865022DE}" type="slidenum">
              <a:rPr lang="en-US" smtClean="0"/>
              <a:t>‹#›</a:t>
            </a:fld>
            <a:endParaRPr lang="en-US"/>
          </a:p>
        </p:txBody>
      </p:sp>
    </p:spTree>
    <p:extLst>
      <p:ext uri="{BB962C8B-B14F-4D97-AF65-F5344CB8AC3E}">
        <p14:creationId xmlns:p14="http://schemas.microsoft.com/office/powerpoint/2010/main" val="331304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2D857-F14B-4B2F-82ED-C0C56858AEF6}"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549854-6E6E-4BC8-A7FD-912A865022DE}" type="slidenum">
              <a:rPr lang="en-US" smtClean="0"/>
              <a:t>‹#›</a:t>
            </a:fld>
            <a:endParaRPr lang="en-US"/>
          </a:p>
        </p:txBody>
      </p:sp>
    </p:spTree>
    <p:extLst>
      <p:ext uri="{BB962C8B-B14F-4D97-AF65-F5344CB8AC3E}">
        <p14:creationId xmlns:p14="http://schemas.microsoft.com/office/powerpoint/2010/main" val="2132785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2D857-F14B-4B2F-82ED-C0C56858AEF6}"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49854-6E6E-4BC8-A7FD-912A865022DE}" type="slidenum">
              <a:rPr lang="en-US" smtClean="0"/>
              <a:t>‹#›</a:t>
            </a:fld>
            <a:endParaRPr lang="en-US"/>
          </a:p>
        </p:txBody>
      </p:sp>
    </p:spTree>
    <p:extLst>
      <p:ext uri="{BB962C8B-B14F-4D97-AF65-F5344CB8AC3E}">
        <p14:creationId xmlns:p14="http://schemas.microsoft.com/office/powerpoint/2010/main" val="1127035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2D857-F14B-4B2F-82ED-C0C56858AEF6}"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49854-6E6E-4BC8-A7FD-912A865022DE}" type="slidenum">
              <a:rPr lang="en-US" smtClean="0"/>
              <a:t>‹#›</a:t>
            </a:fld>
            <a:endParaRPr lang="en-US"/>
          </a:p>
        </p:txBody>
      </p:sp>
    </p:spTree>
    <p:extLst>
      <p:ext uri="{BB962C8B-B14F-4D97-AF65-F5344CB8AC3E}">
        <p14:creationId xmlns:p14="http://schemas.microsoft.com/office/powerpoint/2010/main" val="211923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2D857-F14B-4B2F-82ED-C0C56858AEF6}" type="datetimeFigureOut">
              <a:rPr lang="en-US" smtClean="0"/>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49854-6E6E-4BC8-A7FD-912A865022DE}" type="slidenum">
              <a:rPr lang="en-US" smtClean="0"/>
              <a:t>‹#›</a:t>
            </a:fld>
            <a:endParaRPr lang="en-US"/>
          </a:p>
        </p:txBody>
      </p:sp>
    </p:spTree>
    <p:extLst>
      <p:ext uri="{BB962C8B-B14F-4D97-AF65-F5344CB8AC3E}">
        <p14:creationId xmlns:p14="http://schemas.microsoft.com/office/powerpoint/2010/main" val="4289143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www.dcma.mil/Commercial-Item-Grou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mailto:dcma.boston-ma.eastern-rc.mbx.commercial@mail.mil" TargetMode="External"/><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chart" Target="../charts/chart1.xml"/><Relationship Id="rId3" Type="http://schemas.microsoft.com/office/2007/relationships/hdphoto" Target="../media/hdphoto3.wdp"/><Relationship Id="rId7" Type="http://schemas.openxmlformats.org/officeDocument/2006/relationships/image" Target="../media/image7.png"/><Relationship Id="rId12" Type="http://schemas.microsoft.com/office/2007/relationships/hdphoto" Target="../media/hdphoto7.wdp"/><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9.png"/><Relationship Id="rId5" Type="http://schemas.openxmlformats.org/officeDocument/2006/relationships/image" Target="../media/image6.jpeg"/><Relationship Id="rId10" Type="http://schemas.microsoft.com/office/2007/relationships/hdphoto" Target="../media/hdphoto6.wdp"/><Relationship Id="rId4" Type="http://schemas.openxmlformats.org/officeDocument/2006/relationships/image" Target="../media/image5.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248400" y="0"/>
            <a:ext cx="2939092" cy="6701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5721897"/>
            <a:ext cx="3072384" cy="1143000"/>
          </a:xfrm>
          <a:prstGeom prst="rect">
            <a:avLst/>
          </a:prstGeom>
          <a:solidFill>
            <a:schemeClr val="accent3">
              <a:lumMod val="50000"/>
            </a:schemeClr>
          </a:solidFill>
        </p:spPr>
        <p:txBody>
          <a:bodyPr wrap="square" numCol="1" rtlCol="0">
            <a:spAutoFit/>
          </a:bodyPr>
          <a:lstStyle/>
          <a:p>
            <a:endParaRPr lang="en-US" sz="1050" dirty="0">
              <a:solidFill>
                <a:schemeClr val="bg1"/>
              </a:solidFill>
            </a:endParaRPr>
          </a:p>
        </p:txBody>
      </p:sp>
      <p:sp>
        <p:nvSpPr>
          <p:cNvPr id="16" name="TextBox 15"/>
          <p:cNvSpPr txBox="1">
            <a:spLocks/>
          </p:cNvSpPr>
          <p:nvPr/>
        </p:nvSpPr>
        <p:spPr>
          <a:xfrm>
            <a:off x="6133396" y="5721897"/>
            <a:ext cx="3054096" cy="1143000"/>
          </a:xfrm>
          <a:prstGeom prst="rect">
            <a:avLst/>
          </a:prstGeom>
          <a:solidFill>
            <a:schemeClr val="accent3">
              <a:lumMod val="50000"/>
            </a:schemeClr>
          </a:solidFill>
        </p:spPr>
        <p:txBody>
          <a:bodyPr wrap="square" numCol="1" rtlCol="0">
            <a:spAutoFit/>
          </a:bodyPr>
          <a:lstStyle/>
          <a:p>
            <a:pPr algn="ctr"/>
            <a:r>
              <a:rPr lang="en-US" sz="1600" b="1" i="1" dirty="0" smtClean="0">
                <a:solidFill>
                  <a:schemeClr val="bg1"/>
                </a:solidFill>
                <a:latin typeface="Times New Roman" panose="02020603050405020304" pitchFamily="18" charset="0"/>
                <a:cs typeface="Times New Roman" panose="02020603050405020304" pitchFamily="18" charset="0"/>
              </a:rPr>
              <a:t>Expert  Guidance on</a:t>
            </a:r>
          </a:p>
          <a:p>
            <a:pPr algn="ctr"/>
            <a:r>
              <a:rPr lang="en-US" sz="1600" b="1" i="1" dirty="0" smtClean="0">
                <a:solidFill>
                  <a:schemeClr val="bg1"/>
                </a:solidFill>
                <a:latin typeface="Times New Roman" panose="02020603050405020304" pitchFamily="18" charset="0"/>
                <a:cs typeface="Times New Roman" panose="02020603050405020304" pitchFamily="18" charset="0"/>
              </a:rPr>
              <a:t>Better Technology at</a:t>
            </a:r>
          </a:p>
          <a:p>
            <a:pPr algn="ctr"/>
            <a:r>
              <a:rPr lang="en-US" sz="1600" b="1" i="1" dirty="0" smtClean="0">
                <a:solidFill>
                  <a:schemeClr val="bg1"/>
                </a:solidFill>
                <a:latin typeface="Times New Roman" panose="02020603050405020304" pitchFamily="18" charset="0"/>
                <a:cs typeface="Times New Roman" panose="02020603050405020304" pitchFamily="18" charset="0"/>
              </a:rPr>
              <a:t>Better Prices for</a:t>
            </a:r>
          </a:p>
          <a:p>
            <a:pPr algn="ctr"/>
            <a:r>
              <a:rPr lang="en-US" sz="1600" b="1" i="1" dirty="0" smtClean="0">
                <a:solidFill>
                  <a:schemeClr val="bg1"/>
                </a:solidFill>
                <a:latin typeface="Times New Roman" panose="02020603050405020304" pitchFamily="18" charset="0"/>
                <a:cs typeface="Times New Roman" panose="02020603050405020304" pitchFamily="18" charset="0"/>
              </a:rPr>
              <a:t>Better Buying Power</a:t>
            </a:r>
            <a:endParaRPr lang="en-US" sz="1600" b="1" i="1"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819400" y="5721896"/>
            <a:ext cx="3529584" cy="1138773"/>
          </a:xfrm>
          <a:prstGeom prst="rect">
            <a:avLst/>
          </a:prstGeom>
          <a:solidFill>
            <a:schemeClr val="accent3">
              <a:lumMod val="50000"/>
            </a:schemeClr>
          </a:solidFill>
          <a:ln>
            <a:noFill/>
          </a:ln>
        </p:spPr>
        <p:txBody>
          <a:bodyPr wrap="square" numCol="1" rtlCol="0">
            <a:spAutoFit/>
          </a:bodyPr>
          <a:lstStyle/>
          <a:p>
            <a:pPr algn="ctr"/>
            <a:r>
              <a:rPr lang="en-US" sz="1600" b="1" dirty="0" smtClean="0">
                <a:solidFill>
                  <a:schemeClr val="bg1"/>
                </a:solidFill>
                <a:latin typeface="Times New Roman" panose="02020603050405020304" pitchFamily="18" charset="0"/>
                <a:cs typeface="Times New Roman" panose="02020603050405020304" pitchFamily="18" charset="0"/>
              </a:rPr>
              <a:t>DCMA Commercial </a:t>
            </a:r>
            <a:r>
              <a:rPr lang="en-US" sz="1600" b="1" dirty="0" smtClean="0">
                <a:solidFill>
                  <a:schemeClr val="bg1"/>
                </a:solidFill>
                <a:latin typeface="Times New Roman" panose="02020603050405020304" pitchFamily="18" charset="0"/>
                <a:cs typeface="Times New Roman" panose="02020603050405020304" pitchFamily="18" charset="0"/>
              </a:rPr>
              <a:t>Item</a:t>
            </a:r>
          </a:p>
          <a:p>
            <a:pPr algn="ctr"/>
            <a:r>
              <a:rPr lang="en-US" sz="1600" b="1" dirty="0" smtClean="0">
                <a:solidFill>
                  <a:schemeClr val="bg1"/>
                </a:solidFill>
                <a:latin typeface="Times New Roman" panose="02020603050405020304" pitchFamily="18" charset="0"/>
                <a:cs typeface="Times New Roman" panose="02020603050405020304" pitchFamily="18" charset="0"/>
              </a:rPr>
              <a:t>Group</a:t>
            </a:r>
          </a:p>
          <a:p>
            <a:pPr algn="ctr"/>
            <a:endParaRPr lang="en-US" sz="400" b="1" dirty="0" smtClean="0">
              <a:solidFill>
                <a:schemeClr val="bg1"/>
              </a:solidFill>
              <a:latin typeface="Times New Roman" panose="02020603050405020304" pitchFamily="18" charset="0"/>
              <a:cs typeface="Times New Roman" panose="02020603050405020304" pitchFamily="18" charset="0"/>
            </a:endParaRPr>
          </a:p>
          <a:p>
            <a:pPr algn="ctr"/>
            <a:r>
              <a:rPr lang="en-US" sz="1600" b="1" dirty="0">
                <a:hlinkClick r:id="rId4"/>
              </a:rPr>
              <a:t>dcma.boston-ma.eastern-rc.mbx.commercial@mail.mil</a:t>
            </a:r>
            <a:endParaRPr lang="en-US" sz="1600" b="1" dirty="0" smtClean="0">
              <a:solidFill>
                <a:schemeClr val="bg1"/>
              </a:solidFill>
              <a:latin typeface="Times New Roman" panose="02020603050405020304" pitchFamily="18" charset="0"/>
              <a:cs typeface="Times New Roman" panose="02020603050405020304" pitchFamily="18" charset="0"/>
            </a:endParaRPr>
          </a:p>
        </p:txBody>
      </p:sp>
      <p:pic>
        <p:nvPicPr>
          <p:cNvPr id="1030" name="Picture 6"/>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35547" y="6030691"/>
            <a:ext cx="2100706" cy="521181"/>
          </a:xfrm>
          <a:prstGeom prst="rect">
            <a:avLst/>
          </a:prstGeom>
          <a:solidFill>
            <a:schemeClr val="tx2"/>
          </a:solidFill>
          <a:ln w="19050" cmpd="sng">
            <a:solidFill>
              <a:srgbClr val="E3A225"/>
            </a:solidFill>
          </a:ln>
          <a:extLst/>
        </p:spPr>
      </p:pic>
      <p:sp>
        <p:nvSpPr>
          <p:cNvPr id="15" name="Rectangle 14"/>
          <p:cNvSpPr/>
          <p:nvPr/>
        </p:nvSpPr>
        <p:spPr>
          <a:xfrm>
            <a:off x="6080624" y="1937266"/>
            <a:ext cx="3084565" cy="181588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cap="none" spc="0" dirty="0" smtClean="0">
                <a:ln w="11430">
                  <a:no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13500000" algn="br" rotWithShape="0">
                    <a:prstClr val="black">
                      <a:alpha val="40000"/>
                    </a:prstClr>
                  </a:outerShdw>
                </a:effectLst>
              </a:rPr>
              <a:t>How Can DCMA </a:t>
            </a:r>
          </a:p>
          <a:p>
            <a:pPr algn="ctr"/>
            <a:r>
              <a:rPr lang="en-US" sz="2800" b="1" cap="none" spc="0" dirty="0" smtClean="0">
                <a:ln w="11430">
                  <a:noFill/>
                </a:ln>
                <a:gradFill>
                  <a:gsLst>
                    <a:gs pos="0">
                      <a:srgbClr val="FFC000"/>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innerShdw blurRad="63500" dist="50800" dir="13500000">
                    <a:prstClr val="black">
                      <a:alpha val="50000"/>
                    </a:prstClr>
                  </a:innerShdw>
                </a:effectLst>
              </a:rPr>
              <a:t>Commercial</a:t>
            </a:r>
            <a:r>
              <a:rPr lang="en-US" sz="2800" b="1" cap="none" spc="0" dirty="0" smtClean="0">
                <a:ln w="11430">
                  <a:no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13500000" algn="br" rotWithShape="0">
                    <a:prstClr val="black">
                      <a:alpha val="40000"/>
                    </a:prstClr>
                  </a:outerShdw>
                </a:effectLst>
              </a:rPr>
              <a:t> Item Experts </a:t>
            </a:r>
          </a:p>
          <a:p>
            <a:pPr algn="ctr"/>
            <a:r>
              <a:rPr lang="en-US" sz="2800" b="1" cap="none" spc="0" dirty="0" smtClean="0">
                <a:ln w="11430">
                  <a:no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13500000" algn="br" rotWithShape="0">
                    <a:prstClr val="black">
                      <a:alpha val="40000"/>
                    </a:prstClr>
                  </a:outerShdw>
                </a:effectLst>
              </a:rPr>
              <a:t>Help Me?</a:t>
            </a:r>
            <a:endParaRPr lang="en-US" sz="2800" b="1" cap="none" spc="0" dirty="0">
              <a:ln w="11430">
                <a:no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13500000" algn="br" rotWithShape="0">
                  <a:prstClr val="black">
                    <a:alpha val="40000"/>
                  </a:prstClr>
                </a:outerShdw>
              </a:effectLst>
            </a:endParaRPr>
          </a:p>
        </p:txBody>
      </p:sp>
      <p:sp>
        <p:nvSpPr>
          <p:cNvPr id="18" name="TextBox 17"/>
          <p:cNvSpPr txBox="1"/>
          <p:nvPr/>
        </p:nvSpPr>
        <p:spPr>
          <a:xfrm>
            <a:off x="3197415" y="0"/>
            <a:ext cx="2902527" cy="5293757"/>
          </a:xfrm>
          <a:prstGeom prst="rect">
            <a:avLst/>
          </a:prstGeom>
          <a:solidFill>
            <a:schemeClr val="bg1"/>
          </a:solidFill>
        </p:spPr>
        <p:txBody>
          <a:bodyPr wrap="square" rtlCol="0">
            <a:spAutoFit/>
          </a:bodyPr>
          <a:lstStyle/>
          <a:p>
            <a:pPr algn="ctr">
              <a:spcAft>
                <a:spcPts val="600"/>
              </a:spcAft>
            </a:pPr>
            <a:endParaRPr lang="en-US" b="1" dirty="0" smtClean="0"/>
          </a:p>
          <a:p>
            <a:pPr marL="234950" indent="-234950">
              <a:spcBef>
                <a:spcPts val="600"/>
              </a:spcBef>
              <a:spcAft>
                <a:spcPts val="600"/>
              </a:spcAft>
              <a:buFont typeface="+mj-lt"/>
              <a:buAutoNum type="arabicPeriod" startAt="2"/>
            </a:pPr>
            <a:r>
              <a:rPr lang="en-US" sz="1200" b="1" dirty="0"/>
              <a:t>A CIG Representative will get back to you to discuss your request.</a:t>
            </a:r>
            <a:br>
              <a:rPr lang="en-US" sz="1200" b="1" dirty="0"/>
            </a:br>
            <a:r>
              <a:rPr lang="en-US" sz="1200" b="1" dirty="0"/>
              <a:t/>
            </a:r>
            <a:br>
              <a:rPr lang="en-US" sz="1200" b="1" dirty="0"/>
            </a:br>
            <a:r>
              <a:rPr lang="en-US" sz="1200" b="1" dirty="0"/>
              <a:t>The CIG Representative will work with you to define the scope of our support and how our team can best assist your needs. </a:t>
            </a:r>
            <a:endParaRPr lang="en-US" sz="1200" b="1" dirty="0" smtClean="0"/>
          </a:p>
          <a:p>
            <a:pPr marL="234950" indent="-234950">
              <a:spcBef>
                <a:spcPts val="600"/>
              </a:spcBef>
              <a:spcAft>
                <a:spcPts val="600"/>
              </a:spcAft>
              <a:buFont typeface="+mj-lt"/>
              <a:buAutoNum type="arabicPeriod" startAt="2"/>
            </a:pPr>
            <a:r>
              <a:rPr lang="en-US" sz="1200" b="1" dirty="0" smtClean="0"/>
              <a:t>Our </a:t>
            </a:r>
            <a:r>
              <a:rPr lang="en-US" sz="1200" b="1" dirty="0"/>
              <a:t>technical and pricing experts will obtain the necessary information from a myriad of sources and perform the requested analyses</a:t>
            </a:r>
            <a:r>
              <a:rPr lang="en-US" sz="1200" b="1" dirty="0" smtClean="0"/>
              <a:t>.</a:t>
            </a:r>
          </a:p>
          <a:p>
            <a:pPr marL="234950" indent="-234950">
              <a:spcBef>
                <a:spcPts val="600"/>
              </a:spcBef>
              <a:spcAft>
                <a:spcPts val="600"/>
              </a:spcAft>
              <a:buFont typeface="+mj-lt"/>
              <a:buAutoNum type="arabicPeriod" startAt="2"/>
            </a:pPr>
            <a:r>
              <a:rPr lang="en-US" sz="1200" b="1" dirty="0" smtClean="0"/>
              <a:t>A </a:t>
            </a:r>
            <a:r>
              <a:rPr lang="en-US" sz="1200" b="1" dirty="0"/>
              <a:t>final report will be prepared for you by the agreed upon negotiated deadline. </a:t>
            </a:r>
            <a:endParaRPr lang="en-US" sz="1200" b="1" dirty="0" smtClean="0"/>
          </a:p>
          <a:p>
            <a:pPr marL="234950" indent="-234950">
              <a:spcBef>
                <a:spcPts val="600"/>
              </a:spcBef>
              <a:spcAft>
                <a:spcPts val="600"/>
              </a:spcAft>
              <a:buFont typeface="+mj-lt"/>
              <a:buAutoNum type="arabicPeriod" startAt="2"/>
            </a:pPr>
            <a:r>
              <a:rPr lang="en-US" sz="1200" b="1" dirty="0" smtClean="0"/>
              <a:t>Optional</a:t>
            </a:r>
            <a:r>
              <a:rPr lang="en-US" sz="1200" b="1" dirty="0"/>
              <a:t>.  Upon request, we provide support  with negotiations, TINA waivers, legal claims, administration, or other phases</a:t>
            </a:r>
            <a:r>
              <a:rPr lang="en-US" sz="1200" b="1" dirty="0" smtClean="0"/>
              <a:t>.</a:t>
            </a:r>
            <a:endParaRPr lang="en-US" b="1" dirty="0"/>
          </a:p>
          <a:p>
            <a:pPr marL="234950" indent="-234950"/>
            <a:r>
              <a:rPr lang="en-US" sz="1100" dirty="0" smtClean="0"/>
              <a:t/>
            </a:r>
            <a:br>
              <a:rPr lang="en-US" sz="1100" dirty="0" smtClean="0"/>
            </a:br>
            <a:endParaRPr lang="en-US" sz="1200" dirty="0" smtClean="0">
              <a:solidFill>
                <a:prstClr val="black"/>
              </a:solidFill>
            </a:endParaRPr>
          </a:p>
          <a:p>
            <a:pPr marL="234950" lvl="0" indent="-234950"/>
            <a:r>
              <a:rPr lang="en-US" sz="1200" b="1" dirty="0" smtClean="0">
                <a:solidFill>
                  <a:schemeClr val="accent6">
                    <a:lumMod val="50000"/>
                  </a:schemeClr>
                </a:solidFill>
              </a:rPr>
              <a:t>We will also coordinate</a:t>
            </a:r>
            <a:r>
              <a:rPr lang="en-US" sz="1200" b="1" dirty="0" smtClean="0">
                <a:solidFill>
                  <a:schemeClr val="accent6">
                    <a:lumMod val="50000"/>
                  </a:schemeClr>
                </a:solidFill>
              </a:rPr>
              <a:t>, or connect you to, the best additional  resources DoD has to offer.  </a:t>
            </a:r>
          </a:p>
        </p:txBody>
      </p:sp>
      <p:sp>
        <p:nvSpPr>
          <p:cNvPr id="25" name="TextBox 24"/>
          <p:cNvSpPr txBox="1"/>
          <p:nvPr/>
        </p:nvSpPr>
        <p:spPr>
          <a:xfrm>
            <a:off x="0" y="0"/>
            <a:ext cx="2971800" cy="5632311"/>
          </a:xfrm>
          <a:prstGeom prst="rect">
            <a:avLst/>
          </a:prstGeom>
          <a:solidFill>
            <a:schemeClr val="bg1"/>
          </a:solidFill>
        </p:spPr>
        <p:txBody>
          <a:bodyPr wrap="square" rtlCol="0">
            <a:spAutoFit/>
          </a:bodyPr>
          <a:lstStyle/>
          <a:p>
            <a:endParaRPr lang="en-US" sz="1100" dirty="0"/>
          </a:p>
          <a:p>
            <a:pPr algn="ctr">
              <a:spcAft>
                <a:spcPts val="600"/>
              </a:spcAft>
            </a:pPr>
            <a:r>
              <a:rPr lang="en-US" b="1" dirty="0"/>
              <a:t>We Can Help </a:t>
            </a:r>
            <a:r>
              <a:rPr lang="en-US" b="1" dirty="0" smtClean="0"/>
              <a:t>With…</a:t>
            </a:r>
            <a:r>
              <a:rPr lang="en-US" sz="1600" b="1" dirty="0" smtClean="0"/>
              <a:t>Continued</a:t>
            </a:r>
            <a:endParaRPr lang="en-US" sz="1600" dirty="0"/>
          </a:p>
          <a:p>
            <a:pPr marL="234950" indent="-234950" algn="ctr">
              <a:spcBef>
                <a:spcPts val="600"/>
              </a:spcBef>
            </a:pPr>
            <a:r>
              <a:rPr lang="en-US" sz="1400" b="1" u="sng" dirty="0" smtClean="0"/>
              <a:t>Other Support</a:t>
            </a:r>
            <a:endParaRPr lang="en-US" sz="1400" b="1" u="sng" dirty="0"/>
          </a:p>
          <a:p>
            <a:pPr indent="-228600">
              <a:spcBef>
                <a:spcPts val="600"/>
              </a:spcBef>
            </a:pPr>
            <a:r>
              <a:rPr lang="en-US" sz="1400" dirty="0">
                <a:solidFill>
                  <a:prstClr val="black"/>
                </a:solidFill>
              </a:rPr>
              <a:t>     </a:t>
            </a:r>
            <a:r>
              <a:rPr lang="en-US" sz="1200" dirty="0">
                <a:solidFill>
                  <a:prstClr val="black"/>
                </a:solidFill>
              </a:rPr>
              <a:t>If you don’t need us to perform </a:t>
            </a:r>
            <a:r>
              <a:rPr lang="en-US" sz="1200" dirty="0" smtClean="0">
                <a:solidFill>
                  <a:prstClr val="black"/>
                </a:solidFill>
              </a:rPr>
              <a:t>a determination or full pricing reasonableness </a:t>
            </a:r>
            <a:r>
              <a:rPr lang="en-US" sz="1200" dirty="0">
                <a:solidFill>
                  <a:prstClr val="black"/>
                </a:solidFill>
              </a:rPr>
              <a:t>we can offer to </a:t>
            </a:r>
            <a:r>
              <a:rPr lang="en-US" sz="1200" dirty="0" smtClean="0">
                <a:solidFill>
                  <a:prstClr val="black"/>
                </a:solidFill>
              </a:rPr>
              <a:t>also provide mentoring, negotiation, ongoing and other support. </a:t>
            </a:r>
            <a:endParaRPr lang="en-US" sz="1200" b="1" dirty="0" smtClean="0"/>
          </a:p>
          <a:p>
            <a:pPr algn="ctr">
              <a:spcAft>
                <a:spcPts val="600"/>
              </a:spcAft>
            </a:pPr>
            <a:endParaRPr lang="en-US" sz="1200" b="1" dirty="0" smtClean="0"/>
          </a:p>
          <a:p>
            <a:pPr algn="ctr">
              <a:spcAft>
                <a:spcPts val="600"/>
              </a:spcAft>
            </a:pPr>
            <a:endParaRPr lang="en-US" sz="1200" b="1" dirty="0"/>
          </a:p>
          <a:p>
            <a:pPr algn="ctr">
              <a:spcAft>
                <a:spcPts val="600"/>
              </a:spcAft>
            </a:pPr>
            <a:endParaRPr lang="en-US" sz="1200" b="1" dirty="0" smtClean="0"/>
          </a:p>
          <a:p>
            <a:pPr algn="ctr">
              <a:spcAft>
                <a:spcPts val="600"/>
              </a:spcAft>
            </a:pPr>
            <a:endParaRPr lang="en-US" sz="1200" b="1" dirty="0"/>
          </a:p>
          <a:p>
            <a:pPr algn="ctr">
              <a:spcAft>
                <a:spcPts val="600"/>
              </a:spcAft>
            </a:pPr>
            <a:endParaRPr lang="en-US" sz="1200" b="1" dirty="0"/>
          </a:p>
          <a:p>
            <a:pPr algn="ctr">
              <a:spcAft>
                <a:spcPts val="600"/>
              </a:spcAft>
            </a:pPr>
            <a:r>
              <a:rPr lang="en-US" b="1" dirty="0" smtClean="0"/>
              <a:t>What </a:t>
            </a:r>
            <a:r>
              <a:rPr lang="en-US" b="1" dirty="0"/>
              <a:t>to Expect</a:t>
            </a:r>
            <a:endParaRPr lang="en-US" dirty="0"/>
          </a:p>
          <a:p>
            <a:pPr marL="234950" indent="-234950">
              <a:buFont typeface="+mj-lt"/>
              <a:buAutoNum type="arabicPeriod"/>
            </a:pPr>
            <a:r>
              <a:rPr lang="en-US" sz="1200" b="1" dirty="0"/>
              <a:t>Contact the Commercial Item Group </a:t>
            </a:r>
            <a:r>
              <a:rPr lang="en-US" sz="1200" b="1" dirty="0" smtClean="0"/>
              <a:t>at </a:t>
            </a:r>
            <a:r>
              <a:rPr lang="en-US" sz="1200" b="1" dirty="0" smtClean="0">
                <a:hlinkClick r:id="rId4"/>
              </a:rPr>
              <a:t>dcma.boston-ma.eastern-rc.mbx.commercial@mail.mil</a:t>
            </a:r>
            <a:r>
              <a:rPr lang="en-US" sz="1200" b="1" dirty="0" smtClean="0"/>
              <a:t>   </a:t>
            </a:r>
            <a:r>
              <a:rPr lang="en-US" sz="1200" b="1" dirty="0" smtClean="0"/>
              <a:t>or </a:t>
            </a:r>
            <a:r>
              <a:rPr lang="en-US" sz="1200" b="1" dirty="0"/>
              <a:t>visit  our website  at </a:t>
            </a:r>
            <a:r>
              <a:rPr lang="en-US" sz="1200" b="1" dirty="0">
                <a:solidFill>
                  <a:srgbClr val="FF0000"/>
                </a:solidFill>
                <a:hlinkClick r:id="rId7"/>
              </a:rPr>
              <a:t>https://www.dcma.mil/Commercial-Item-Group</a:t>
            </a:r>
            <a:r>
              <a:rPr lang="en-US" sz="1200" b="1" dirty="0" smtClean="0">
                <a:solidFill>
                  <a:srgbClr val="FF0000"/>
                </a:solidFill>
                <a:hlinkClick r:id="rId7"/>
              </a:rPr>
              <a:t>/</a:t>
            </a:r>
            <a:r>
              <a:rPr lang="en-US" sz="1200" b="1" dirty="0"/>
              <a:t/>
            </a:r>
            <a:br>
              <a:rPr lang="en-US" sz="1200" b="1" dirty="0"/>
            </a:br>
            <a:r>
              <a:rPr lang="en-US" sz="1200" b="1" dirty="0"/>
              <a:t/>
            </a:r>
            <a:br>
              <a:rPr lang="en-US" sz="1200" b="1" dirty="0"/>
            </a:br>
            <a:r>
              <a:rPr lang="en-US" sz="1200" b="1" dirty="0"/>
              <a:t>To expedite intake, please complete and attach a </a:t>
            </a:r>
            <a:r>
              <a:rPr lang="en-US" sz="1200" b="1" dirty="0" smtClean="0"/>
              <a:t>customer request support form to your email. The support form is </a:t>
            </a:r>
            <a:r>
              <a:rPr lang="en-US" sz="1200" b="1" dirty="0"/>
              <a:t>available on the DCMA </a:t>
            </a:r>
            <a:r>
              <a:rPr lang="en-US" sz="1200" b="1" dirty="0" smtClean="0"/>
              <a:t>CIG website</a:t>
            </a:r>
            <a:r>
              <a:rPr lang="en-US" sz="1200" b="1" dirty="0"/>
              <a:t>. </a:t>
            </a:r>
            <a:endParaRPr lang="en-US" sz="1200" b="1" dirty="0">
              <a:solidFill>
                <a:srgbClr val="FF0000"/>
              </a:solidFill>
            </a:endParaRPr>
          </a:p>
          <a:p>
            <a:pPr marL="234950" indent="-234950">
              <a:buFont typeface="+mj-lt"/>
              <a:buAutoNum type="arabicPeriod"/>
            </a:pPr>
            <a:endParaRPr lang="en-US" sz="1200" b="1" dirty="0" smtClean="0"/>
          </a:p>
        </p:txBody>
      </p:sp>
      <p:cxnSp>
        <p:nvCxnSpPr>
          <p:cNvPr id="3" name="Straight Connector 2"/>
          <p:cNvCxnSpPr/>
          <p:nvPr/>
        </p:nvCxnSpPr>
        <p:spPr>
          <a:xfrm flipV="1">
            <a:off x="-35626" y="5754996"/>
            <a:ext cx="9200815" cy="4536"/>
          </a:xfrm>
          <a:prstGeom prst="line">
            <a:avLst/>
          </a:prstGeom>
          <a:ln w="76200" cap="flat" cmpd="sng">
            <a:solidFill>
              <a:srgbClr val="E3A225"/>
            </a:solidFill>
          </a:ln>
          <a:effectLst/>
        </p:spPr>
        <p:style>
          <a:lnRef idx="3">
            <a:schemeClr val="accent6"/>
          </a:lnRef>
          <a:fillRef idx="0">
            <a:schemeClr val="accent6"/>
          </a:fillRef>
          <a:effectRef idx="2">
            <a:schemeClr val="accent6"/>
          </a:effectRef>
          <a:fontRef idx="minor">
            <a:schemeClr val="tx1"/>
          </a:fontRef>
        </p:style>
      </p:cxnSp>
      <p:pic>
        <p:nvPicPr>
          <p:cNvPr id="13" name="Picture 5"/>
          <p:cNvPicPr>
            <a:picLocks noChangeAspect="1" noChangeArrowheads="1"/>
          </p:cNvPicPr>
          <p:nvPr/>
        </p:nvPicPr>
        <p:blipFill>
          <a:blip r:embed="rId8">
            <a:extLst>
              <a:ext uri="{BEBA8EAE-BF5A-486C-A8C5-ECC9F3942E4B}">
                <a14:imgProps xmlns:a14="http://schemas.microsoft.com/office/drawing/2010/main">
                  <a14:imgLayer r:embed="rId9">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50961" y="1954181"/>
            <a:ext cx="704850" cy="692697"/>
          </a:xfrm>
          <a:prstGeom prst="rect">
            <a:avLst/>
          </a:prstGeom>
          <a:noFill/>
          <a:ln w="19050">
            <a:solidFill>
              <a:srgbClr val="E3A225"/>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25540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brightnessContrast bright="52000" contrast="-80000"/>
                    </a14:imgEffect>
                  </a14:imgLayer>
                </a14:imgProps>
              </a:ext>
              <a:ext uri="{28A0092B-C50C-407E-A947-70E740481C1C}">
                <a14:useLocalDpi xmlns:a14="http://schemas.microsoft.com/office/drawing/2010/main" val="0"/>
              </a:ext>
            </a:extLst>
          </a:blip>
          <a:srcRect/>
          <a:stretch>
            <a:fillRect/>
          </a:stretch>
        </p:blipFill>
        <p:spPr bwMode="auto">
          <a:xfrm>
            <a:off x="3087423" y="4254981"/>
            <a:ext cx="2244142" cy="144001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24400" y="5057300"/>
            <a:ext cx="1101159" cy="914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4" name="Picture 6"/>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25000"/>
                    </a14:imgEffect>
                    <a14:imgEffect>
                      <a14:brightnessContrast bright="19000" contrast="-54000"/>
                    </a14:imgEffect>
                  </a14:imgLayer>
                </a14:imgProps>
              </a:ext>
              <a:ext uri="{28A0092B-C50C-407E-A947-70E740481C1C}">
                <a14:useLocalDpi xmlns:a14="http://schemas.microsoft.com/office/drawing/2010/main" val="0"/>
              </a:ext>
            </a:extLst>
          </a:blip>
          <a:srcRect/>
          <a:stretch>
            <a:fillRect/>
          </a:stretch>
        </p:blipFill>
        <p:spPr bwMode="auto">
          <a:xfrm>
            <a:off x="2133600" y="4963356"/>
            <a:ext cx="1777019" cy="1181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cstate="print">
            <a:duotone>
              <a:schemeClr val="accent1">
                <a:shade val="45000"/>
                <a:satMod val="135000"/>
              </a:schemeClr>
              <a:prstClr val="white"/>
            </a:duotone>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447800" y="4419600"/>
            <a:ext cx="925176" cy="127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p:cNvPicPr>
            <a:picLocks noChangeAspect="1" noChangeArrowheads="1"/>
          </p:cNvPicPr>
          <p:nvPr/>
        </p:nvPicPr>
        <p:blipFill>
          <a:blip r:embed="rId9" cstate="print">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6200" y="5002143"/>
            <a:ext cx="1834188" cy="1232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25000" contrast="-25000"/>
                    </a14:imgEffect>
                  </a14:imgLayer>
                </a14:imgProps>
              </a:ext>
              <a:ext uri="{28A0092B-C50C-407E-A947-70E740481C1C}">
                <a14:useLocalDpi xmlns:a14="http://schemas.microsoft.com/office/drawing/2010/main" val="0"/>
              </a:ext>
            </a:extLst>
          </a:blip>
          <a:srcRect/>
          <a:stretch>
            <a:fillRect/>
          </a:stretch>
        </p:blipFill>
        <p:spPr bwMode="auto">
          <a:xfrm>
            <a:off x="-1" y="6235120"/>
            <a:ext cx="9144001" cy="62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372713"/>
            <a:ext cx="9144000" cy="338554"/>
          </a:xfrm>
          <a:prstGeom prst="rect">
            <a:avLst/>
          </a:prstGeom>
          <a:solidFill>
            <a:schemeClr val="accent3">
              <a:lumMod val="50000"/>
            </a:schemeClr>
          </a:solidFill>
        </p:spPr>
        <p:txBody>
          <a:bodyPr wrap="square" numCol="1" rtlCol="0">
            <a:spAutoFit/>
          </a:bodyPr>
          <a:lstStyle/>
          <a:p>
            <a:pPr algn="ctr"/>
            <a:r>
              <a:rPr lang="en-US" sz="1600" b="1" dirty="0">
                <a:solidFill>
                  <a:srgbClr val="E3A225"/>
                </a:solidFill>
                <a:effectLst>
                  <a:outerShdw blurRad="38100" dist="38100" dir="2700000" algn="tl">
                    <a:srgbClr val="000000">
                      <a:alpha val="43137"/>
                    </a:srgbClr>
                  </a:outerShdw>
                </a:effectLst>
              </a:rPr>
              <a:t>Maximizing Commercial Item Benefits and Value for </a:t>
            </a:r>
            <a:r>
              <a:rPr lang="en-US" sz="1600" b="1" dirty="0" smtClean="0">
                <a:solidFill>
                  <a:srgbClr val="E3A225"/>
                </a:solidFill>
                <a:effectLst>
                  <a:outerShdw blurRad="38100" dist="38100" dir="2700000" algn="tl">
                    <a:srgbClr val="000000">
                      <a:alpha val="43137"/>
                    </a:srgbClr>
                  </a:outerShdw>
                </a:effectLst>
              </a:rPr>
              <a:t>the Warfighter</a:t>
            </a:r>
            <a:endParaRPr lang="en-US" sz="1600" b="1" dirty="0">
              <a:solidFill>
                <a:srgbClr val="E3A225"/>
              </a:solidFill>
              <a:effectLst>
                <a:outerShdw blurRad="38100" dist="38100" dir="2700000" algn="tl">
                  <a:srgbClr val="000000">
                    <a:alpha val="43137"/>
                  </a:srgbClr>
                </a:outerShdw>
              </a:effectLst>
            </a:endParaRPr>
          </a:p>
        </p:txBody>
      </p:sp>
      <p:sp>
        <p:nvSpPr>
          <p:cNvPr id="9" name="TextBox 8"/>
          <p:cNvSpPr txBox="1"/>
          <p:nvPr/>
        </p:nvSpPr>
        <p:spPr>
          <a:xfrm>
            <a:off x="0" y="11966"/>
            <a:ext cx="9144000" cy="246221"/>
          </a:xfrm>
          <a:prstGeom prst="rect">
            <a:avLst/>
          </a:prstGeom>
          <a:solidFill>
            <a:schemeClr val="accent3">
              <a:lumMod val="50000"/>
            </a:schemeClr>
          </a:solidFill>
        </p:spPr>
        <p:txBody>
          <a:bodyPr wrap="square" numCol="1" rtlCol="0">
            <a:spAutoFit/>
          </a:bodyPr>
          <a:lstStyle/>
          <a:p>
            <a:pPr algn="ctr"/>
            <a:endParaRPr lang="en-US" sz="1000" b="1" dirty="0">
              <a:solidFill>
                <a:srgbClr val="FFC000"/>
              </a:solidFill>
              <a:effectLst>
                <a:outerShdw blurRad="38100" dist="38100" dir="2700000" algn="tl">
                  <a:srgbClr val="000000">
                    <a:alpha val="43137"/>
                  </a:srgbClr>
                </a:outerShdw>
              </a:effectLst>
            </a:endParaRPr>
          </a:p>
        </p:txBody>
      </p:sp>
      <p:graphicFrame>
        <p:nvGraphicFramePr>
          <p:cNvPr id="3" name="Chart 2"/>
          <p:cNvGraphicFramePr/>
          <p:nvPr>
            <p:extLst>
              <p:ext uri="{D42A27DB-BD31-4B8C-83A1-F6EECF244321}">
                <p14:modId xmlns:p14="http://schemas.microsoft.com/office/powerpoint/2010/main" val="1490277544"/>
              </p:ext>
            </p:extLst>
          </p:nvPr>
        </p:nvGraphicFramePr>
        <p:xfrm>
          <a:off x="228600" y="397184"/>
          <a:ext cx="5257800" cy="3886200"/>
        </p:xfrm>
        <a:graphic>
          <a:graphicData uri="http://schemas.openxmlformats.org/drawingml/2006/chart">
            <c:chart xmlns:c="http://schemas.openxmlformats.org/drawingml/2006/chart" xmlns:r="http://schemas.openxmlformats.org/officeDocument/2006/relationships" r:id="rId13"/>
          </a:graphicData>
        </a:graphic>
      </p:graphicFrame>
      <p:sp>
        <p:nvSpPr>
          <p:cNvPr id="2" name="Rectangle 1"/>
          <p:cNvSpPr/>
          <p:nvPr/>
        </p:nvSpPr>
        <p:spPr>
          <a:xfrm>
            <a:off x="6305550" y="258187"/>
            <a:ext cx="2819400" cy="5840060"/>
          </a:xfrm>
          <a:prstGeom prst="rect">
            <a:avLst/>
          </a:prstGeom>
        </p:spPr>
        <p:txBody>
          <a:bodyPr wrap="square">
            <a:spAutoFit/>
          </a:bodyPr>
          <a:lstStyle/>
          <a:p>
            <a:pPr algn="ctr">
              <a:spcAft>
                <a:spcPts val="600"/>
              </a:spcAft>
            </a:pPr>
            <a:r>
              <a:rPr lang="en-US" b="1" dirty="0"/>
              <a:t>We Can Help With</a:t>
            </a:r>
            <a:r>
              <a:rPr lang="en-US" sz="1100" b="1" dirty="0"/>
              <a:t>…</a:t>
            </a:r>
            <a:endParaRPr lang="en-US" sz="1100" dirty="0"/>
          </a:p>
          <a:p>
            <a:pPr marL="234950" indent="-234950" algn="ctr">
              <a:spcBef>
                <a:spcPts val="600"/>
              </a:spcBef>
            </a:pPr>
            <a:r>
              <a:rPr lang="en-US" sz="1400" b="1" u="sng" dirty="0"/>
              <a:t>Market Analysis</a:t>
            </a:r>
          </a:p>
          <a:p>
            <a:r>
              <a:rPr lang="en-US" sz="1100" dirty="0"/>
              <a:t>           </a:t>
            </a:r>
            <a:r>
              <a:rPr lang="en-US" sz="1050" dirty="0"/>
              <a:t>We provide market research to assist you in developing effective acquisition strategies for procurement of commercial items and services.  We are familiar with customary commercial practices that can be incorporated into your acquisition strategy to enhance competition and leverage cutting edge commercial technologies.</a:t>
            </a:r>
          </a:p>
          <a:p>
            <a:pPr marL="234950" indent="-234950" algn="ctr">
              <a:spcBef>
                <a:spcPts val="600"/>
              </a:spcBef>
            </a:pPr>
            <a:r>
              <a:rPr lang="en-US" sz="1400" b="1" u="sng" dirty="0"/>
              <a:t>Commercial Item Determinations (CIDs)</a:t>
            </a:r>
          </a:p>
          <a:p>
            <a:pPr indent="228600"/>
            <a:r>
              <a:rPr lang="en-US" sz="1050" dirty="0" smtClean="0"/>
              <a:t>Market research can be the key to a well founded commercial item determination.  The </a:t>
            </a:r>
            <a:r>
              <a:rPr lang="en-US" sz="1050" dirty="0"/>
              <a:t>FAR  includes 8 distinct commercial item definitions that often require </a:t>
            </a:r>
            <a:r>
              <a:rPr lang="en-US" sz="1050" dirty="0" smtClean="0"/>
              <a:t> in-depth </a:t>
            </a:r>
            <a:r>
              <a:rPr lang="en-US" sz="1050" dirty="0"/>
              <a:t>analysis.  In difficult or complex grey areas our experts can help you make an informed commercial item determination.</a:t>
            </a:r>
          </a:p>
          <a:p>
            <a:pPr marL="234950" indent="-234950" algn="ctr">
              <a:spcBef>
                <a:spcPts val="600"/>
              </a:spcBef>
            </a:pPr>
            <a:r>
              <a:rPr lang="en-US" sz="1400" b="1" u="sng" dirty="0" smtClean="0"/>
              <a:t>Price </a:t>
            </a:r>
            <a:r>
              <a:rPr lang="en-US" sz="1400" b="1" u="sng" dirty="0"/>
              <a:t>Analysis</a:t>
            </a:r>
          </a:p>
          <a:p>
            <a:pPr indent="-228600">
              <a:spcBef>
                <a:spcPts val="600"/>
              </a:spcBef>
            </a:pPr>
            <a:r>
              <a:rPr lang="en-US" sz="1100" dirty="0">
                <a:solidFill>
                  <a:prstClr val="black"/>
                </a:solidFill>
              </a:rPr>
              <a:t>     </a:t>
            </a:r>
            <a:r>
              <a:rPr lang="en-US" sz="1050" dirty="0">
                <a:solidFill>
                  <a:prstClr val="black"/>
                </a:solidFill>
              </a:rPr>
              <a:t>Establishing price reasonableness for sole source Commercial Items can be challenging and requires an understanding of commercial pricing techniques as well as market conditions.  </a:t>
            </a:r>
            <a:r>
              <a:rPr lang="en-US" sz="1050" dirty="0"/>
              <a:t>O</a:t>
            </a:r>
            <a:r>
              <a:rPr lang="en-US" sz="1050" dirty="0">
                <a:solidFill>
                  <a:prstClr val="black"/>
                </a:solidFill>
              </a:rPr>
              <a:t>ur </a:t>
            </a:r>
            <a:r>
              <a:rPr lang="en-US" sz="1050" dirty="0" smtClean="0">
                <a:solidFill>
                  <a:prstClr val="black"/>
                </a:solidFill>
              </a:rPr>
              <a:t>experts can also help </a:t>
            </a:r>
            <a:r>
              <a:rPr lang="en-US" sz="1050" dirty="0">
                <a:solidFill>
                  <a:prstClr val="black"/>
                </a:solidFill>
              </a:rPr>
              <a:t>you </a:t>
            </a:r>
            <a:r>
              <a:rPr lang="en-US" sz="1050" dirty="0" smtClean="0">
                <a:solidFill>
                  <a:prstClr val="black"/>
                </a:solidFill>
              </a:rPr>
              <a:t>negotiations.</a:t>
            </a:r>
            <a:endParaRPr lang="en-US" sz="1050" dirty="0">
              <a:solidFill>
                <a:prstClr val="black"/>
              </a:solidFill>
            </a:endParaRPr>
          </a:p>
          <a:p>
            <a:pPr marL="234950" indent="-234950" algn="ctr">
              <a:spcBef>
                <a:spcPts val="600"/>
              </a:spcBef>
            </a:pPr>
            <a:r>
              <a:rPr lang="en-US" sz="1400" b="1" u="sng" dirty="0"/>
              <a:t>Training and Assistance</a:t>
            </a:r>
          </a:p>
          <a:p>
            <a:r>
              <a:rPr lang="en-US" sz="1050" dirty="0"/>
              <a:t>     </a:t>
            </a:r>
            <a:r>
              <a:rPr lang="en-US" sz="1050" dirty="0" smtClean="0"/>
              <a:t>Besides our continuing outreach to the acquisition community, our </a:t>
            </a:r>
            <a:r>
              <a:rPr lang="en-US" sz="1050" dirty="0"/>
              <a:t>experts can provide you with an overview of techniques and other tools used to evaluate commercial items and commercial item pricing.  </a:t>
            </a:r>
          </a:p>
        </p:txBody>
      </p:sp>
    </p:spTree>
    <p:extLst>
      <p:ext uri="{BB962C8B-B14F-4D97-AF65-F5344CB8AC3E}">
        <p14:creationId xmlns:p14="http://schemas.microsoft.com/office/powerpoint/2010/main" val="2936228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B2A7D831857D49A77839207A294E49" ma:contentTypeVersion="0" ma:contentTypeDescription="Create a new document." ma:contentTypeScope="" ma:versionID="eb172d7d50068a845401bcc585d170d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C51AC7-809F-4088-95FF-FA1666F1B2F4}">
  <ds:schemaRefs>
    <ds:schemaRef ds:uri="http://purl.org/dc/dcmitype/"/>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EDBA50E-89C1-4626-81C1-0399D2B588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F637983-E80D-4607-B119-B2C5955E3E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7875</TotalTime>
  <Words>323</Words>
  <Application>Microsoft Office PowerPoint</Application>
  <PresentationFormat>On-screen Show (4:3)</PresentationFormat>
  <Paragraphs>59</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Office Theme</vt:lpstr>
      <vt:lpstr>PowerPoint Presentation</vt:lpstr>
      <vt:lpstr>PowerPoint Presentation</vt:lpstr>
    </vt:vector>
  </TitlesOfParts>
  <Company>DCMA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Teed, Crystal</dc:creator>
  <cp:lastModifiedBy>Scheunemann, Danielle</cp:lastModifiedBy>
  <cp:revision>78</cp:revision>
  <cp:lastPrinted>2018-07-23T12:10:59Z</cp:lastPrinted>
  <dcterms:created xsi:type="dcterms:W3CDTF">2015-09-24T20:45:08Z</dcterms:created>
  <dcterms:modified xsi:type="dcterms:W3CDTF">2020-01-27T16:49:21Z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0x010100CDB2A7D831857D49A77839207A294E49</vt:lpwstr>
  </property>
</Properties>
</file>